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B393"/>
    <a:srgbClr val="02BF3D"/>
    <a:srgbClr val="00FFCC"/>
    <a:srgbClr val="0CEAC0"/>
    <a:srgbClr val="0EE885"/>
    <a:srgbClr val="FED46A"/>
    <a:srgbClr val="654B01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0E04A-B13A-4047-9B9B-EC902CC8F47F}" type="datetimeFigureOut">
              <a:rPr lang="zh-TW" altLang="en-US" smtClean="0"/>
              <a:t>2024/11/20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E131F-8FF1-4132-894B-D7925080FA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2016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DFC6B1-31D6-4341-8D48-CD957C5C4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63DBFC9-0BD1-4A44-842B-10F9D130C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775D74-85C5-4F38-8878-69BFB7A09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F6A70-AE2C-459F-9A1B-A1FD79A5616C}" type="datetime1">
              <a:rPr lang="zh-TW" altLang="en-US" smtClean="0"/>
              <a:t>2024/11/20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804833-45D1-4571-980D-C2B1C155A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E2AE27-0161-40BA-8F9F-AE0D4E7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0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6B70D-1A0F-4CC0-91F6-0BFDB397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E190BE8-7426-4A8D-89B3-24F2527F8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85FD07-ADFA-4F27-8BD8-6B429A832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0F3D-17E2-444D-A0EE-7AE583D30884}" type="datetime1">
              <a:rPr lang="zh-TW" altLang="en-US" smtClean="0"/>
              <a:t>2024/11/20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71F4F1-DCD2-49B1-9C2E-05C8E852E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1F23C9-3C8F-45AB-A15A-85F5A30D8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2928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DAB283E-9C3A-4B4D-95B1-2C197CC31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AB87DF9-2F56-4007-BD94-86F4D491E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6F2156-D20D-46BE-8382-3BA7A79B7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D6A-D6ED-4CD3-9615-C7C4C41450D2}" type="datetime1">
              <a:rPr lang="zh-TW" altLang="en-US" smtClean="0"/>
              <a:t>2024/11/20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A6FA35-6F55-4C99-B27A-B7226E738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239FDA-A9D3-4108-A2BB-E186CBE2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81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EEB09-C6FC-43E7-96B2-4EBE1DD2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E8A800-0B06-403E-BE96-7EC757DED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23C51C-8750-4893-8B31-C213DE35F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C71FC-273E-483A-A191-3663E08881C3}" type="datetime1">
              <a:rPr lang="zh-TW" altLang="en-US" smtClean="0"/>
              <a:t>2024/11/20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365AC0-13C3-4B6B-A2AB-D113AC730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B9F1F2-DCF2-4C6E-981A-B516DBB5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427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84EBC-D271-4261-A18F-A45E1805B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194C28-96D2-41C5-83C6-D6137A978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A6BDA1-58E1-4121-BD34-B8C04FE11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00A5-D3BD-4657-A9C9-CF5995253B92}" type="datetime1">
              <a:rPr lang="zh-TW" altLang="en-US" smtClean="0"/>
              <a:t>2024/11/20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7FE8DC-BBF0-4DB3-9326-71CDB859C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75733A-6251-4742-A857-321AE68E9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0221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2DBC4E-76EE-4B09-B423-9502B7CDB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74F686-37F8-4F81-BCD6-9283E591D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55E4CA-6F48-4621-9CF5-6EA111258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865855-9AB3-4304-87BD-F1F9F80E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84D99-A4EA-4AE7-B7DC-1514CDBCA847}" type="datetime1">
              <a:rPr lang="zh-TW" altLang="en-US" smtClean="0"/>
              <a:t>2024/11/20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AB36437-895E-4130-BB86-7CC2341E1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0634A4-FE88-48B0-9A8F-676B6685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68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B4B820-0A9B-4DB8-BC41-95689A2C0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EC2E5A-B1AD-4408-BC2C-560D2C762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3CF59EA-D64D-49DF-BAB4-6413E031C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B3F2F16-FC54-483B-BF07-061934FD7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B6ACB24-C508-4948-8929-D4BEB8526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C492FB3-E715-4869-9B7F-4076A3AA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9E0D0-255B-4F1C-955E-E9CE276BF4C2}" type="datetime1">
              <a:rPr lang="zh-TW" altLang="en-US" smtClean="0"/>
              <a:t>2024/11/20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B91E0E0-6F4C-4350-9EB5-5FFE6098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6DBC344-7542-4946-8C62-9210CA72B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179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1C1840-348D-4378-BC6D-E0F6A598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4A9E8AC-D5A1-48AF-BCE0-8CDCB71D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C2873-59CA-46E0-BDAC-DABB61EE3391}" type="datetime1">
              <a:rPr lang="zh-TW" altLang="en-US" smtClean="0"/>
              <a:t>2024/11/20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DF94557-9507-4F9C-AA5A-1617BD63A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27EFF8E-D12D-415C-AFB5-82DD45EDD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542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83B8B8F-FA1E-4886-AEAB-EEBF4D95C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7F6A5-1896-4591-8FC9-CA16FB5E6C10}" type="datetime1">
              <a:rPr lang="zh-TW" altLang="en-US" smtClean="0"/>
              <a:t>2024/11/20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E1B92F4-412C-41E2-BC0C-5C6A92E9A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95CA3F-E864-4058-985A-2443F1C0E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603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60E3E-41AB-4CD8-A18C-B51D82952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6F88F9-BE26-4002-88E5-796C9D6F8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8427400-A06E-4354-B230-36598B0E6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9FDA78-DE73-45C8-89B7-8E3BD6F89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02E1-006C-4740-8283-C1AD9DC93FEC}" type="datetime1">
              <a:rPr lang="zh-TW" altLang="en-US" smtClean="0"/>
              <a:t>2024/11/20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E491EA-345C-49DB-9383-5C9690CB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3D68989-5B64-4263-8FB8-086D54A48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058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81562-5306-4B13-9803-5AC9F3F0B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3D39301-C93A-4F2E-98FF-C3B1CD1052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BE2B94B-6D12-4EF1-AF47-EE24D7C59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09C259C-5686-432F-9670-25A1C1C37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36E43-00B8-409F-8CDC-367E5EA6C7A9}" type="datetime1">
              <a:rPr lang="zh-TW" altLang="en-US" smtClean="0"/>
              <a:t>2024/11/20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8139940-560E-43B8-AA93-835CF7076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D8B335F-6E32-4582-91C3-77FFFA20B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121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2955F8F-A6B6-48FA-8577-5F0F2A762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871878-D26D-45B0-8982-AE8A3DB3F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9040D3-7CF9-4B81-A782-F5CD254234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6F2C4-E6B3-46BA-AAFB-82697000A816}" type="datetime1">
              <a:rPr lang="zh-TW" altLang="en-US" smtClean="0"/>
              <a:t>2024/11/20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0FA93C-EB3D-4CC6-858B-A30C84905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0EF0DF-ACE3-4D59-B0B8-0AE1A1575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5EBD0-53CB-4A76-B24E-6BC3F313E3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517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486F97-BAF7-42AD-B514-C9DC7847CD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B156CF5-3FD9-4894-A800-BBC850D5D0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83D9F7-868F-46C5-B3DE-C970C713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EBD0-53CB-4A76-B24E-6BC3F313E34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246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-1" y="296333"/>
            <a:ext cx="10126133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Robots &amp; Navigation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2B6793-EAF5-45BD-A468-FDBA95904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109" y="1476820"/>
            <a:ext cx="5185042" cy="41638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Have  you ever…?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Seen service robots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Used cleaning robots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They have changed our world !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Hospitals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Factories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Military</a:t>
            </a:r>
          </a:p>
          <a:p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others…</a:t>
            </a:r>
            <a:endParaRPr lang="zh-TW" alt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TW" alt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26" name="Picture 2" descr="Blog - Sebótica">
            <a:extLst>
              <a:ext uri="{FF2B5EF4-FFF2-40B4-BE49-F238E27FC236}">
                <a16:creationId xmlns:a16="http://schemas.microsoft.com/office/drawing/2014/main" id="{A90564D5-CB68-4760-989C-95C208B36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7"/>
          <a:stretch/>
        </p:blipFill>
        <p:spPr bwMode="auto">
          <a:xfrm>
            <a:off x="8784166" y="1304744"/>
            <a:ext cx="1482461" cy="195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6 Best Self-Emptying Robot Vacuums of 2024, Tested and Reviewed">
            <a:extLst>
              <a:ext uri="{FF2B5EF4-FFF2-40B4-BE49-F238E27FC236}">
                <a16:creationId xmlns:a16="http://schemas.microsoft.com/office/drawing/2014/main" id="{2F1AE4D3-C807-4A95-BCEE-39724BAE6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449" y="1506814"/>
            <a:ext cx="30099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C41A7FA-A63B-4D70-9322-0788C679D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165350"/>
            <a:ext cx="3369733" cy="2527300"/>
          </a:xfrm>
          <a:prstGeom prst="rect">
            <a:avLst/>
          </a:prstGeom>
        </p:spPr>
      </p:pic>
      <p:pic>
        <p:nvPicPr>
          <p:cNvPr id="1032" name="Picture 8" descr="Mobile Robotics Applications for your Industry | Robotnik ®">
            <a:extLst>
              <a:ext uri="{FF2B5EF4-FFF2-40B4-BE49-F238E27FC236}">
                <a16:creationId xmlns:a16="http://schemas.microsoft.com/office/drawing/2014/main" id="{F4EAFACF-B2AD-4BBE-B6BA-7E00073C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734" y="2663541"/>
            <a:ext cx="3810000" cy="253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0CC555E-1ADB-47BE-8D67-3EF3313340C5}"/>
              </a:ext>
            </a:extLst>
          </p:cNvPr>
          <p:cNvSpPr txBox="1"/>
          <p:nvPr/>
        </p:nvSpPr>
        <p:spPr>
          <a:xfrm>
            <a:off x="1608668" y="5681336"/>
            <a:ext cx="8974664" cy="646331"/>
          </a:xfrm>
          <a:prstGeom prst="rect">
            <a:avLst/>
          </a:prstGeom>
          <a:solidFill>
            <a:schemeClr val="tx1">
              <a:lumMod val="65000"/>
              <a:lumOff val="35000"/>
              <a:alpha val="74902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Navigation is important for such robots!!</a:t>
            </a:r>
            <a:endParaRPr lang="zh-TW" altLang="en-US" sz="3600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1621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-1" y="296333"/>
            <a:ext cx="10126133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Navigation System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3</a:t>
            </a:fld>
            <a:endParaRPr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8AB13AC5-C19B-4083-89BD-4391805F3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4" t="7077" r="13746" b="10811"/>
          <a:stretch/>
        </p:blipFill>
        <p:spPr>
          <a:xfrm>
            <a:off x="1047109" y="2210450"/>
            <a:ext cx="3200404" cy="3170354"/>
          </a:xfr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2643D0D0-3881-4B3F-9969-EEE28E7013E3}"/>
              </a:ext>
            </a:extLst>
          </p:cNvPr>
          <p:cNvSpPr/>
          <p:nvPr/>
        </p:nvSpPr>
        <p:spPr>
          <a:xfrm>
            <a:off x="1047105" y="5129844"/>
            <a:ext cx="255912" cy="250960"/>
          </a:xfrm>
          <a:prstGeom prst="ellipse">
            <a:avLst/>
          </a:prstGeom>
          <a:noFill/>
          <a:ln w="38100">
            <a:solidFill>
              <a:srgbClr val="02BF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EEC01642-FCCE-4220-A3AF-81E77F648992}"/>
              </a:ext>
            </a:extLst>
          </p:cNvPr>
          <p:cNvSpPr/>
          <p:nvPr/>
        </p:nvSpPr>
        <p:spPr>
          <a:xfrm>
            <a:off x="2711664" y="2034478"/>
            <a:ext cx="183935" cy="26174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60E05371-0C8F-43F7-A80B-653894361866}"/>
              </a:ext>
            </a:extLst>
          </p:cNvPr>
          <p:cNvCxnSpPr>
            <a:cxnSpLocks/>
          </p:cNvCxnSpPr>
          <p:nvPr/>
        </p:nvCxnSpPr>
        <p:spPr>
          <a:xfrm>
            <a:off x="5452533" y="2165350"/>
            <a:ext cx="0" cy="2228850"/>
          </a:xfrm>
          <a:prstGeom prst="line">
            <a:avLst/>
          </a:prstGeom>
          <a:ln w="28575">
            <a:solidFill>
              <a:srgbClr val="00FF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:a16="http://schemas.microsoft.com/office/drawing/2014/main" id="{54897C30-1C05-472B-B827-592C18E99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208" y="4715932"/>
            <a:ext cx="1644423" cy="1644423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42F7C95F-EB9A-4C6D-AB22-CD3318025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3742">
            <a:off x="4437769" y="4078510"/>
            <a:ext cx="877895" cy="877895"/>
          </a:xfrm>
          <a:prstGeom prst="rect">
            <a:avLst/>
          </a:prstGeom>
        </p:spPr>
      </p:pic>
      <p:pic>
        <p:nvPicPr>
          <p:cNvPr id="2050" name="Picture 2" descr="Shibuya Crossing, Tokyo">
            <a:extLst>
              <a:ext uri="{FF2B5EF4-FFF2-40B4-BE49-F238E27FC236}">
                <a16:creationId xmlns:a16="http://schemas.microsoft.com/office/drawing/2014/main" id="{A06F697B-DB54-45E1-8FFA-7BD970E588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882" y="2296221"/>
            <a:ext cx="4763451" cy="267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BB789C4-B324-4F5D-A951-DBAE85D28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810" y="4701041"/>
            <a:ext cx="1644423" cy="1644423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70FCEC70-342C-406C-9B21-DA350AFB0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641" y="3740632"/>
            <a:ext cx="1307135" cy="1307135"/>
          </a:xfrm>
          <a:prstGeom prst="rect">
            <a:avLst/>
          </a:prstGeom>
        </p:spPr>
      </p:pic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75380B57-8332-460D-89F5-B4863D4C0B97}"/>
              </a:ext>
            </a:extLst>
          </p:cNvPr>
          <p:cNvSpPr/>
          <p:nvPr/>
        </p:nvSpPr>
        <p:spPr>
          <a:xfrm>
            <a:off x="4874864" y="3086607"/>
            <a:ext cx="824844" cy="568261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6F869ED3-7178-4A65-BF34-4E30BA86D75C}"/>
              </a:ext>
            </a:extLst>
          </p:cNvPr>
          <p:cNvSpPr/>
          <p:nvPr/>
        </p:nvSpPr>
        <p:spPr>
          <a:xfrm>
            <a:off x="1168202" y="1436158"/>
            <a:ext cx="3200404" cy="467259"/>
          </a:xfrm>
          <a:prstGeom prst="roundRect">
            <a:avLst/>
          </a:prstGeom>
          <a:solidFill>
            <a:srgbClr val="00FFC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 environment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DC5549C8-796E-487A-AA19-DCA559FD8B2B}"/>
              </a:ext>
            </a:extLst>
          </p:cNvPr>
          <p:cNvSpPr/>
          <p:nvPr/>
        </p:nvSpPr>
        <p:spPr>
          <a:xfrm>
            <a:off x="6426197" y="1436158"/>
            <a:ext cx="3969225" cy="467259"/>
          </a:xfrm>
          <a:prstGeom prst="roundRect">
            <a:avLst/>
          </a:prstGeom>
          <a:solidFill>
            <a:srgbClr val="00FFC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Dynamic environment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970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-1" y="296333"/>
            <a:ext cx="10126133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Navigation for Dynamic Environment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4</a:t>
            </a:fld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BA7E46-62DE-4789-8A28-4DACB3BFE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198" y="1621896"/>
            <a:ext cx="8390467" cy="460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Obstacle-avoidance algorithm for robots</a:t>
            </a:r>
            <a:endParaRPr lang="zh-TW" altLang="en-US" sz="3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AF785C5A-19C5-442F-A238-1A8FC23419E7}"/>
              </a:ext>
            </a:extLst>
          </p:cNvPr>
          <p:cNvGrpSpPr/>
          <p:nvPr/>
        </p:nvGrpSpPr>
        <p:grpSpPr>
          <a:xfrm>
            <a:off x="897465" y="2084550"/>
            <a:ext cx="9059335" cy="1568635"/>
            <a:chOff x="897465" y="2084550"/>
            <a:chExt cx="9059335" cy="1568635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9424A02D-C1B1-4B40-AC97-74474EA01D1D}"/>
                </a:ext>
              </a:extLst>
            </p:cNvPr>
            <p:cNvSpPr txBox="1"/>
            <p:nvPr/>
          </p:nvSpPr>
          <p:spPr>
            <a:xfrm>
              <a:off x="897465" y="2084550"/>
              <a:ext cx="9059335" cy="1568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TW" sz="2600" strike="sngStrike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Generate a clear route</a:t>
              </a:r>
              <a:r>
                <a:rPr lang="en-US" altLang="zh-TW" sz="26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		Generate motion command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TW" sz="26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Make decision in each time period</a:t>
              </a:r>
              <a:endParaRPr lang="zh-TW" altLang="en-US" sz="2600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" name="箭號: 向右 4">
              <a:extLst>
                <a:ext uri="{FF2B5EF4-FFF2-40B4-BE49-F238E27FC236}">
                  <a16:creationId xmlns:a16="http://schemas.microsoft.com/office/drawing/2014/main" id="{C5884A2F-9CBC-4A46-9607-380997843EFB}"/>
                </a:ext>
              </a:extLst>
            </p:cNvPr>
            <p:cNvSpPr/>
            <p:nvPr/>
          </p:nvSpPr>
          <p:spPr>
            <a:xfrm>
              <a:off x="4724399" y="2467674"/>
              <a:ext cx="745067" cy="31112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6090C56-2A9B-4B12-8AE0-9FE4BE9FD854}"/>
              </a:ext>
            </a:extLst>
          </p:cNvPr>
          <p:cNvSpPr/>
          <p:nvPr/>
        </p:nvSpPr>
        <p:spPr>
          <a:xfrm>
            <a:off x="2595030" y="3883999"/>
            <a:ext cx="2582336" cy="6461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Observation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BA80E435-856E-4D10-ADB8-A6CBFB6A1E19}"/>
              </a:ext>
            </a:extLst>
          </p:cNvPr>
          <p:cNvSpPr/>
          <p:nvPr/>
        </p:nvSpPr>
        <p:spPr>
          <a:xfrm>
            <a:off x="503763" y="4913047"/>
            <a:ext cx="2582336" cy="6461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Prediction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2AC1A28C-1055-4B6D-920D-87FB4E4822BD}"/>
              </a:ext>
            </a:extLst>
          </p:cNvPr>
          <p:cNvSpPr/>
          <p:nvPr/>
        </p:nvSpPr>
        <p:spPr>
          <a:xfrm>
            <a:off x="3886198" y="5179744"/>
            <a:ext cx="2582336" cy="6461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Making decision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1CB4F9C7-1C9A-4D62-84AE-06E6F022D944}"/>
              </a:ext>
            </a:extLst>
          </p:cNvPr>
          <p:cNvSpPr/>
          <p:nvPr/>
        </p:nvSpPr>
        <p:spPr>
          <a:xfrm>
            <a:off x="5249333" y="4224867"/>
            <a:ext cx="482600" cy="838826"/>
          </a:xfrm>
          <a:custGeom>
            <a:avLst/>
            <a:gdLst>
              <a:gd name="connsiteX0" fmla="*/ 0 w 482600"/>
              <a:gd name="connsiteY0" fmla="*/ 0 h 838826"/>
              <a:gd name="connsiteX1" fmla="*/ 381000 w 482600"/>
              <a:gd name="connsiteY1" fmla="*/ 338666 h 838826"/>
              <a:gd name="connsiteX2" fmla="*/ 465667 w 482600"/>
              <a:gd name="connsiteY2" fmla="*/ 804333 h 838826"/>
              <a:gd name="connsiteX3" fmla="*/ 482600 w 482600"/>
              <a:gd name="connsiteY3" fmla="*/ 804333 h 83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00" h="838826">
                <a:moveTo>
                  <a:pt x="0" y="0"/>
                </a:moveTo>
                <a:cubicBezTo>
                  <a:pt x="151694" y="102305"/>
                  <a:pt x="303389" y="204611"/>
                  <a:pt x="381000" y="338666"/>
                </a:cubicBezTo>
                <a:cubicBezTo>
                  <a:pt x="458611" y="472722"/>
                  <a:pt x="465667" y="804333"/>
                  <a:pt x="465667" y="804333"/>
                </a:cubicBezTo>
                <a:cubicBezTo>
                  <a:pt x="482600" y="881944"/>
                  <a:pt x="482600" y="804333"/>
                  <a:pt x="482600" y="804333"/>
                </a:cubicBezTo>
              </a:path>
            </a:pathLst>
          </a:custGeom>
          <a:noFill/>
          <a:ln w="76200">
            <a:solidFill>
              <a:srgbClr val="00FF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1E16E442-349D-4DEC-A638-E6666D7638F3}"/>
              </a:ext>
            </a:extLst>
          </p:cNvPr>
          <p:cNvSpPr/>
          <p:nvPr/>
        </p:nvSpPr>
        <p:spPr>
          <a:xfrm>
            <a:off x="3217333" y="5274733"/>
            <a:ext cx="584200" cy="271425"/>
          </a:xfrm>
          <a:custGeom>
            <a:avLst/>
            <a:gdLst>
              <a:gd name="connsiteX0" fmla="*/ 584200 w 584200"/>
              <a:gd name="connsiteY0" fmla="*/ 270934 h 271425"/>
              <a:gd name="connsiteX1" fmla="*/ 220134 w 584200"/>
              <a:gd name="connsiteY1" fmla="*/ 228600 h 271425"/>
              <a:gd name="connsiteX2" fmla="*/ 0 w 584200"/>
              <a:gd name="connsiteY2" fmla="*/ 0 h 27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4200" h="271425">
                <a:moveTo>
                  <a:pt x="584200" y="270934"/>
                </a:moveTo>
                <a:cubicBezTo>
                  <a:pt x="450850" y="272345"/>
                  <a:pt x="317501" y="273756"/>
                  <a:pt x="220134" y="228600"/>
                </a:cubicBezTo>
                <a:cubicBezTo>
                  <a:pt x="122767" y="183444"/>
                  <a:pt x="61383" y="91722"/>
                  <a:pt x="0" y="0"/>
                </a:cubicBezTo>
              </a:path>
            </a:pathLst>
          </a:custGeom>
          <a:noFill/>
          <a:ln w="76200">
            <a:solidFill>
              <a:srgbClr val="00FF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手繪多邊形: 圖案 22">
            <a:extLst>
              <a:ext uri="{FF2B5EF4-FFF2-40B4-BE49-F238E27FC236}">
                <a16:creationId xmlns:a16="http://schemas.microsoft.com/office/drawing/2014/main" id="{06BA601D-152C-4AA6-B606-F8287BDF0019}"/>
              </a:ext>
            </a:extLst>
          </p:cNvPr>
          <p:cNvSpPr/>
          <p:nvPr/>
        </p:nvSpPr>
        <p:spPr>
          <a:xfrm>
            <a:off x="1701800" y="4191000"/>
            <a:ext cx="745067" cy="592667"/>
          </a:xfrm>
          <a:custGeom>
            <a:avLst/>
            <a:gdLst>
              <a:gd name="connsiteX0" fmla="*/ 0 w 745067"/>
              <a:gd name="connsiteY0" fmla="*/ 592667 h 592667"/>
              <a:gd name="connsiteX1" fmla="*/ 211667 w 745067"/>
              <a:gd name="connsiteY1" fmla="*/ 143933 h 592667"/>
              <a:gd name="connsiteX2" fmla="*/ 745067 w 745067"/>
              <a:gd name="connsiteY2" fmla="*/ 0 h 59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5067" h="592667">
                <a:moveTo>
                  <a:pt x="0" y="592667"/>
                </a:moveTo>
                <a:cubicBezTo>
                  <a:pt x="43744" y="417689"/>
                  <a:pt x="87489" y="242711"/>
                  <a:pt x="211667" y="143933"/>
                </a:cubicBezTo>
                <a:cubicBezTo>
                  <a:pt x="335845" y="45155"/>
                  <a:pt x="540456" y="22577"/>
                  <a:pt x="745067" y="0"/>
                </a:cubicBezTo>
              </a:path>
            </a:pathLst>
          </a:custGeom>
          <a:noFill/>
          <a:ln w="76200">
            <a:solidFill>
              <a:srgbClr val="00FF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85E18-0EE0-4597-AA80-5AF01F00F8C8}"/>
              </a:ext>
            </a:extLst>
          </p:cNvPr>
          <p:cNvCxnSpPr>
            <a:cxnSpLocks/>
          </p:cNvCxnSpPr>
          <p:nvPr/>
        </p:nvCxnSpPr>
        <p:spPr>
          <a:xfrm>
            <a:off x="7027332" y="4042833"/>
            <a:ext cx="0" cy="1481667"/>
          </a:xfrm>
          <a:prstGeom prst="line">
            <a:avLst/>
          </a:prstGeom>
          <a:ln w="28575">
            <a:solidFill>
              <a:srgbClr val="00FF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3076F264-AC5B-46C2-BC9B-9D7EB2B5BD39}"/>
              </a:ext>
            </a:extLst>
          </p:cNvPr>
          <p:cNvSpPr/>
          <p:nvPr/>
        </p:nvSpPr>
        <p:spPr>
          <a:xfrm>
            <a:off x="6096001" y="4234148"/>
            <a:ext cx="1566330" cy="838826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command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FB5054CA-8148-4BEE-B996-E0F6E85B0FCC}"/>
              </a:ext>
            </a:extLst>
          </p:cNvPr>
          <p:cNvGrpSpPr/>
          <p:nvPr/>
        </p:nvGrpSpPr>
        <p:grpSpPr>
          <a:xfrm>
            <a:off x="7926589" y="3373966"/>
            <a:ext cx="2997198" cy="2819400"/>
            <a:chOff x="7713133" y="3352800"/>
            <a:chExt cx="2997198" cy="2819400"/>
          </a:xfrm>
        </p:grpSpPr>
        <p:sp>
          <p:nvSpPr>
            <p:cNvPr id="44" name="矩形: 圓角 43">
              <a:extLst>
                <a:ext uri="{FF2B5EF4-FFF2-40B4-BE49-F238E27FC236}">
                  <a16:creationId xmlns:a16="http://schemas.microsoft.com/office/drawing/2014/main" id="{7049A4D3-6E61-4323-898E-4A95913063D1}"/>
                </a:ext>
              </a:extLst>
            </p:cNvPr>
            <p:cNvSpPr/>
            <p:nvPr/>
          </p:nvSpPr>
          <p:spPr>
            <a:xfrm>
              <a:off x="7713133" y="3352800"/>
              <a:ext cx="2997198" cy="2819400"/>
            </a:xfrm>
            <a:prstGeom prst="roundRect">
              <a:avLst/>
            </a:prstGeom>
            <a:solidFill>
              <a:schemeClr val="bg2"/>
            </a:solidFill>
            <a:ln w="57150">
              <a:solidFill>
                <a:srgbClr val="00FF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1C96B10-E5D0-470E-AC2D-906452087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5167" y="3398170"/>
              <a:ext cx="2622243" cy="2622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0267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-1" y="296333"/>
            <a:ext cx="10126133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Three steps in the method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5</a:t>
            </a:fld>
            <a:endParaRPr lang="zh-TW" altLang="en-US" dirty="0"/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0C50BB6F-913B-437C-9D61-FEBE6B113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465" y="1621896"/>
            <a:ext cx="3776660" cy="4742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Step1: Observation</a:t>
            </a:r>
            <a:endParaRPr lang="zh-TW" alt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B94ABBB-73A8-486A-8C00-5DA7819EC7C2}"/>
              </a:ext>
            </a:extLst>
          </p:cNvPr>
          <p:cNvSpPr txBox="1"/>
          <p:nvPr/>
        </p:nvSpPr>
        <p:spPr>
          <a:xfrm>
            <a:off x="897464" y="2087418"/>
            <a:ext cx="8017935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Detecting environment by Radar,</a:t>
            </a:r>
            <a:r>
              <a:rPr lang="zh-TW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TW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LiDar</a:t>
            </a: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,</a:t>
            </a:r>
            <a:r>
              <a:rPr lang="zh-TW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or Camera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Processing signal by Kalman Filter </a:t>
            </a:r>
            <a:endParaRPr lang="zh-TW" alt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內容版面配置區 12">
            <a:extLst>
              <a:ext uri="{FF2B5EF4-FFF2-40B4-BE49-F238E27FC236}">
                <a16:creationId xmlns:a16="http://schemas.microsoft.com/office/drawing/2014/main" id="{FC95745D-A047-4C0A-8D30-5B2F16C90B9A}"/>
              </a:ext>
            </a:extLst>
          </p:cNvPr>
          <p:cNvSpPr txBox="1">
            <a:spLocks/>
          </p:cNvSpPr>
          <p:nvPr/>
        </p:nvSpPr>
        <p:spPr>
          <a:xfrm>
            <a:off x="897465" y="3442854"/>
            <a:ext cx="3985362" cy="4742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Step2: Prediction step</a:t>
            </a:r>
            <a:endParaRPr lang="zh-TW" alt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7137878-9242-4E85-8FD1-926A6D5CD8E3}"/>
              </a:ext>
            </a:extLst>
          </p:cNvPr>
          <p:cNvSpPr txBox="1"/>
          <p:nvPr/>
        </p:nvSpPr>
        <p:spPr>
          <a:xfrm>
            <a:off x="897464" y="3908376"/>
            <a:ext cx="8017935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Predicting the obstacles’ moving trend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96B5DCE-0F54-4767-BC73-0CDF84F30969}"/>
              </a:ext>
            </a:extLst>
          </p:cNvPr>
          <p:cNvGrpSpPr/>
          <p:nvPr/>
        </p:nvGrpSpPr>
        <p:grpSpPr>
          <a:xfrm>
            <a:off x="3915589" y="4531565"/>
            <a:ext cx="3216564" cy="1776029"/>
            <a:chOff x="3915589" y="4531565"/>
            <a:chExt cx="3216564" cy="177602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2940FDE-FD1E-4402-8505-7F837D2A0033}"/>
                </a:ext>
              </a:extLst>
            </p:cNvPr>
            <p:cNvSpPr/>
            <p:nvPr/>
          </p:nvSpPr>
          <p:spPr>
            <a:xfrm>
              <a:off x="3915589" y="4531565"/>
              <a:ext cx="3216564" cy="1776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248B3BE-B0E0-4997-BB33-8C4EDF2B16AC}"/>
                </a:ext>
              </a:extLst>
            </p:cNvPr>
            <p:cNvGrpSpPr/>
            <p:nvPr/>
          </p:nvGrpSpPr>
          <p:grpSpPr>
            <a:xfrm>
              <a:off x="4059357" y="4716318"/>
              <a:ext cx="2929027" cy="1417183"/>
              <a:chOff x="4349228" y="4884016"/>
              <a:chExt cx="2424106" cy="1092200"/>
            </a:xfrm>
          </p:grpSpPr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B32BA380-C755-48C8-A3B7-F4C9329616A3}"/>
                  </a:ext>
                </a:extLst>
              </p:cNvPr>
              <p:cNvSpPr/>
              <p:nvPr/>
            </p:nvSpPr>
            <p:spPr>
              <a:xfrm>
                <a:off x="6104468" y="5315816"/>
                <a:ext cx="668866" cy="660400"/>
              </a:xfrm>
              <a:prstGeom prst="ellipse">
                <a:avLst/>
              </a:prstGeom>
              <a:solidFill>
                <a:srgbClr val="FF0066">
                  <a:alpha val="25882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14067C45-A381-455E-84A5-8525EADD8640}"/>
                  </a:ext>
                </a:extLst>
              </p:cNvPr>
              <p:cNvSpPr/>
              <p:nvPr/>
            </p:nvSpPr>
            <p:spPr>
              <a:xfrm>
                <a:off x="5516034" y="5104149"/>
                <a:ext cx="766232" cy="762000"/>
              </a:xfrm>
              <a:prstGeom prst="ellipse">
                <a:avLst/>
              </a:prstGeom>
              <a:solidFill>
                <a:srgbClr val="FF0066">
                  <a:alpha val="25882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E9215C7A-7E82-44E0-9063-47715AD12B8A}"/>
                  </a:ext>
                </a:extLst>
              </p:cNvPr>
              <p:cNvSpPr/>
              <p:nvPr/>
            </p:nvSpPr>
            <p:spPr>
              <a:xfrm>
                <a:off x="4923369" y="4951748"/>
                <a:ext cx="928635" cy="914401"/>
              </a:xfrm>
              <a:prstGeom prst="ellipse">
                <a:avLst/>
              </a:prstGeom>
              <a:solidFill>
                <a:srgbClr val="FF0066">
                  <a:alpha val="25882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4E0FFE26-2971-4832-A8B6-F6E99280AE78}"/>
                  </a:ext>
                </a:extLst>
              </p:cNvPr>
              <p:cNvSpPr/>
              <p:nvPr/>
            </p:nvSpPr>
            <p:spPr>
              <a:xfrm>
                <a:off x="4349228" y="4884016"/>
                <a:ext cx="1017582" cy="1024466"/>
              </a:xfrm>
              <a:prstGeom prst="ellipse">
                <a:avLst/>
              </a:prstGeom>
              <a:solidFill>
                <a:srgbClr val="FF0066">
                  <a:alpha val="25882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48" name="直線單箭頭接點 47">
                <a:extLst>
                  <a:ext uri="{FF2B5EF4-FFF2-40B4-BE49-F238E27FC236}">
                    <a16:creationId xmlns:a16="http://schemas.microsoft.com/office/drawing/2014/main" id="{CA43FEE2-483E-4A4B-88B5-1388C6465E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99150" y="5485149"/>
                <a:ext cx="539751" cy="1608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單箭頭接點 48">
                <a:extLst>
                  <a:ext uri="{FF2B5EF4-FFF2-40B4-BE49-F238E27FC236}">
                    <a16:creationId xmlns:a16="http://schemas.microsoft.com/office/drawing/2014/main" id="{2F5CEB2F-4E69-46F3-9280-F07A846FE1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6810" y="5408948"/>
                <a:ext cx="532340" cy="762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單箭頭接點 49">
                <a:extLst>
                  <a:ext uri="{FF2B5EF4-FFF2-40B4-BE49-F238E27FC236}">
                    <a16:creationId xmlns:a16="http://schemas.microsoft.com/office/drawing/2014/main" id="{7D455D05-D84F-4D5B-B893-5756945859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58019" y="5408948"/>
                <a:ext cx="50879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文字方塊 50">
                    <a:extLst>
                      <a:ext uri="{FF2B5EF4-FFF2-40B4-BE49-F238E27FC236}">
                        <a16:creationId xmlns:a16="http://schemas.microsoft.com/office/drawing/2014/main" id="{2681EE46-F146-4DD4-8DE0-712E4D6725C2}"/>
                      </a:ext>
                    </a:extLst>
                  </p:cNvPr>
                  <p:cNvSpPr txBox="1"/>
                  <p:nvPr/>
                </p:nvSpPr>
                <p:spPr>
                  <a:xfrm>
                    <a:off x="6363134" y="5413181"/>
                    <a:ext cx="342466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>
              <p:sp>
                <p:nvSpPr>
                  <p:cNvPr id="51" name="文字方塊 50">
                    <a:extLst>
                      <a:ext uri="{FF2B5EF4-FFF2-40B4-BE49-F238E27FC236}">
                        <a16:creationId xmlns:a16="http://schemas.microsoft.com/office/drawing/2014/main" id="{2681EE46-F146-4DD4-8DE0-712E4D6725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3134" y="5413181"/>
                    <a:ext cx="342466" cy="18466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6E810657-B40F-494C-ADBB-1AC9686ED3DA}"/>
                      </a:ext>
                    </a:extLst>
                  </p:cNvPr>
                  <p:cNvSpPr txBox="1"/>
                  <p:nvPr/>
                </p:nvSpPr>
                <p:spPr>
                  <a:xfrm>
                    <a:off x="5767335" y="5191850"/>
                    <a:ext cx="562077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6E810657-B40F-494C-ADBB-1AC9686ED3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7335" y="5191850"/>
                    <a:ext cx="562077" cy="18466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CCAF195A-1727-4654-ACF6-1A0D1A728698}"/>
                      </a:ext>
                    </a:extLst>
                  </p:cNvPr>
                  <p:cNvSpPr txBox="1"/>
                  <p:nvPr/>
                </p:nvSpPr>
                <p:spPr>
                  <a:xfrm>
                    <a:off x="5211136" y="5019083"/>
                    <a:ext cx="562077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CCAF195A-1727-4654-ACF6-1A0D1A7286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11136" y="5019083"/>
                    <a:ext cx="562077" cy="18466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E707F392-2AB7-4E31-8F8E-EA90B8420810}"/>
                      </a:ext>
                    </a:extLst>
                  </p:cNvPr>
                  <p:cNvSpPr txBox="1"/>
                  <p:nvPr/>
                </p:nvSpPr>
                <p:spPr>
                  <a:xfrm>
                    <a:off x="4468667" y="5011816"/>
                    <a:ext cx="562077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200" b="0" i="1" dirty="0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E707F392-2AB7-4E31-8F8E-EA90B84208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8667" y="5011816"/>
                    <a:ext cx="562077" cy="18466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256589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-1" y="296333"/>
            <a:ext cx="10126133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Three steps in the method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6</a:t>
            </a:fld>
            <a:endParaRPr lang="zh-TW" altLang="en-US" dirty="0"/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0C50BB6F-913B-437C-9D61-FEBE6B113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465" y="1621896"/>
            <a:ext cx="4699002" cy="4742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Step3: Making decision</a:t>
            </a:r>
            <a:endParaRPr lang="zh-TW" alt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B94ABBB-73A8-486A-8C00-5DA7819EC7C2}"/>
              </a:ext>
            </a:extLst>
          </p:cNvPr>
          <p:cNvSpPr txBox="1"/>
          <p:nvPr/>
        </p:nvSpPr>
        <p:spPr>
          <a:xfrm>
            <a:off x="982132" y="2096126"/>
            <a:ext cx="5113868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Using Optimization technics, choose the best option for robot to move on. This motion …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Must not let robot hit obstacles in the future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Should let robot reach it’s destination as fast as better</a:t>
            </a:r>
            <a:endParaRPr lang="zh-TW" alt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3FC877C8-C8BF-4730-9A7E-31F6F2ADFA34}"/>
              </a:ext>
            </a:extLst>
          </p:cNvPr>
          <p:cNvGrpSpPr/>
          <p:nvPr/>
        </p:nvGrpSpPr>
        <p:grpSpPr>
          <a:xfrm>
            <a:off x="6333065" y="1352271"/>
            <a:ext cx="5664201" cy="5037951"/>
            <a:chOff x="6333065" y="1352271"/>
            <a:chExt cx="5664201" cy="5037951"/>
          </a:xfrm>
        </p:grpSpPr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FD8AA001-A378-45EA-A940-554139659A12}"/>
                </a:ext>
              </a:extLst>
            </p:cNvPr>
            <p:cNvSpPr/>
            <p:nvPr/>
          </p:nvSpPr>
          <p:spPr>
            <a:xfrm>
              <a:off x="6333065" y="1352271"/>
              <a:ext cx="5664201" cy="5037951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rgbClr val="09B39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>
              <a:extLst>
                <a:ext uri="{FF2B5EF4-FFF2-40B4-BE49-F238E27FC236}">
                  <a16:creationId xmlns:a16="http://schemas.microsoft.com/office/drawing/2014/main" id="{5A4D7CA8-D246-4917-87C7-B3AB479B7574}"/>
                </a:ext>
              </a:extLst>
            </p:cNvPr>
            <p:cNvSpPr/>
            <p:nvPr/>
          </p:nvSpPr>
          <p:spPr>
            <a:xfrm>
              <a:off x="10254827" y="2583296"/>
              <a:ext cx="1561460" cy="805768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/>
                <a:t>obstacle</a:t>
              </a:r>
              <a:endParaRPr lang="zh-TW" altLang="en-US" sz="2000" dirty="0"/>
            </a:p>
          </p:txBody>
        </p:sp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B5D35C64-4EBB-4C24-8F18-E14AA53BD83F}"/>
                </a:ext>
              </a:extLst>
            </p:cNvPr>
            <p:cNvSpPr/>
            <p:nvPr/>
          </p:nvSpPr>
          <p:spPr>
            <a:xfrm rot="420547">
              <a:off x="9363636" y="3173432"/>
              <a:ext cx="1544880" cy="1621706"/>
            </a:xfrm>
            <a:custGeom>
              <a:avLst/>
              <a:gdLst>
                <a:gd name="connsiteX0" fmla="*/ 13988 w 581255"/>
                <a:gd name="connsiteY0" fmla="*/ 728133 h 728133"/>
                <a:gd name="connsiteX1" fmla="*/ 73255 w 581255"/>
                <a:gd name="connsiteY1" fmla="*/ 262467 h 728133"/>
                <a:gd name="connsiteX2" fmla="*/ 581255 w 581255"/>
                <a:gd name="connsiteY2" fmla="*/ 0 h 728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1255" h="728133">
                  <a:moveTo>
                    <a:pt x="13988" y="728133"/>
                  </a:moveTo>
                  <a:cubicBezTo>
                    <a:pt x="-3651" y="555977"/>
                    <a:pt x="-21290" y="383822"/>
                    <a:pt x="73255" y="262467"/>
                  </a:cubicBezTo>
                  <a:cubicBezTo>
                    <a:pt x="167800" y="141111"/>
                    <a:pt x="479655" y="47978"/>
                    <a:pt x="581255" y="0"/>
                  </a:cubicBezTo>
                </a:path>
              </a:pathLst>
            </a:custGeom>
            <a:noFill/>
            <a:ln w="57150">
              <a:solidFill>
                <a:srgbClr val="00FFCC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6E3723E0-2794-40E9-9598-698AE6C28CEC}"/>
                </a:ext>
              </a:extLst>
            </p:cNvPr>
            <p:cNvSpPr/>
            <p:nvPr/>
          </p:nvSpPr>
          <p:spPr>
            <a:xfrm flipH="1">
              <a:off x="9168762" y="2121572"/>
              <a:ext cx="46856" cy="2609512"/>
            </a:xfrm>
            <a:custGeom>
              <a:avLst/>
              <a:gdLst>
                <a:gd name="connsiteX0" fmla="*/ 0 w 33867"/>
                <a:gd name="connsiteY0" fmla="*/ 1481667 h 1481667"/>
                <a:gd name="connsiteX1" fmla="*/ 33867 w 33867"/>
                <a:gd name="connsiteY1" fmla="*/ 0 h 148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67" h="1481667">
                  <a:moveTo>
                    <a:pt x="0" y="1481667"/>
                  </a:moveTo>
                  <a:lnTo>
                    <a:pt x="33867" y="0"/>
                  </a:lnTo>
                </a:path>
              </a:pathLst>
            </a:custGeom>
            <a:noFill/>
            <a:ln w="57150">
              <a:solidFill>
                <a:srgbClr val="00FFCC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手繪多邊形: 圖案 15">
              <a:extLst>
                <a:ext uri="{FF2B5EF4-FFF2-40B4-BE49-F238E27FC236}">
                  <a16:creationId xmlns:a16="http://schemas.microsoft.com/office/drawing/2014/main" id="{2A95C304-1BFA-4708-8000-3241233AFAED}"/>
                </a:ext>
              </a:extLst>
            </p:cNvPr>
            <p:cNvSpPr/>
            <p:nvPr/>
          </p:nvSpPr>
          <p:spPr>
            <a:xfrm>
              <a:off x="7135620" y="2549995"/>
              <a:ext cx="1985644" cy="2181089"/>
            </a:xfrm>
            <a:custGeom>
              <a:avLst/>
              <a:gdLst>
                <a:gd name="connsiteX0" fmla="*/ 533400 w 533400"/>
                <a:gd name="connsiteY0" fmla="*/ 1117600 h 1117600"/>
                <a:gd name="connsiteX1" fmla="*/ 440267 w 533400"/>
                <a:gd name="connsiteY1" fmla="*/ 601134 h 1117600"/>
                <a:gd name="connsiteX2" fmla="*/ 0 w 533400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3400" h="1117600">
                  <a:moveTo>
                    <a:pt x="533400" y="1117600"/>
                  </a:moveTo>
                  <a:cubicBezTo>
                    <a:pt x="531283" y="952500"/>
                    <a:pt x="529167" y="787401"/>
                    <a:pt x="440267" y="601134"/>
                  </a:cubicBezTo>
                  <a:cubicBezTo>
                    <a:pt x="351367" y="414867"/>
                    <a:pt x="175683" y="207433"/>
                    <a:pt x="0" y="0"/>
                  </a:cubicBezTo>
                </a:path>
              </a:pathLst>
            </a:custGeom>
            <a:noFill/>
            <a:ln w="57150">
              <a:solidFill>
                <a:srgbClr val="00FFCC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1E70B05D-C3A4-44FF-81EC-057D94606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4285" y="4681627"/>
              <a:ext cx="1383801" cy="1383801"/>
            </a:xfrm>
            <a:prstGeom prst="rect">
              <a:avLst/>
            </a:prstGeom>
          </p:spPr>
        </p:pic>
        <p:sp>
          <p:nvSpPr>
            <p:cNvPr id="30" name="箭號: 向下 29">
              <a:extLst>
                <a:ext uri="{FF2B5EF4-FFF2-40B4-BE49-F238E27FC236}">
                  <a16:creationId xmlns:a16="http://schemas.microsoft.com/office/drawing/2014/main" id="{EC540ECC-8443-4EF8-8C70-75D0F619B151}"/>
                </a:ext>
              </a:extLst>
            </p:cNvPr>
            <p:cNvSpPr/>
            <p:nvPr/>
          </p:nvSpPr>
          <p:spPr>
            <a:xfrm>
              <a:off x="6860049" y="1986075"/>
              <a:ext cx="560022" cy="474230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DC0CC491-E5B6-476F-BA49-CC26519F6A9F}"/>
                </a:ext>
              </a:extLst>
            </p:cNvPr>
            <p:cNvSpPr txBox="1"/>
            <p:nvPr/>
          </p:nvSpPr>
          <p:spPr>
            <a:xfrm>
              <a:off x="6800093" y="1530723"/>
              <a:ext cx="86754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srgbClr val="00FFCC"/>
                  </a:solidFill>
                </a:rPr>
                <a:t>goal</a:t>
              </a:r>
              <a:endParaRPr lang="zh-TW" altLang="en-US" sz="2800" dirty="0">
                <a:solidFill>
                  <a:srgbClr val="00FFCC"/>
                </a:solidFill>
              </a:endParaRPr>
            </a:p>
          </p:txBody>
        </p:sp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E6FD784D-8CEC-4D7B-98DE-985DB695AE68}"/>
                </a:ext>
              </a:extLst>
            </p:cNvPr>
            <p:cNvSpPr/>
            <p:nvPr/>
          </p:nvSpPr>
          <p:spPr>
            <a:xfrm>
              <a:off x="9576440" y="3607018"/>
              <a:ext cx="1159934" cy="309263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09B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09B393"/>
                  </a:solidFill>
                </a:rPr>
                <a:t>option1</a:t>
              </a:r>
              <a:endParaRPr lang="zh-TW" altLang="en-US" dirty="0">
                <a:solidFill>
                  <a:srgbClr val="09B393"/>
                </a:solidFill>
              </a:endParaRPr>
            </a:p>
          </p:txBody>
        </p:sp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D15F61F9-5524-415F-BBA0-C7E923650CC4}"/>
                </a:ext>
              </a:extLst>
            </p:cNvPr>
            <p:cNvSpPr/>
            <p:nvPr/>
          </p:nvSpPr>
          <p:spPr>
            <a:xfrm>
              <a:off x="8424974" y="2632540"/>
              <a:ext cx="1159934" cy="309263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09B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09B393"/>
                  </a:solidFill>
                </a:rPr>
                <a:t>option2</a:t>
              </a:r>
              <a:endParaRPr lang="zh-TW" altLang="en-US" dirty="0">
                <a:solidFill>
                  <a:srgbClr val="09B393"/>
                </a:solidFill>
              </a:endParaRPr>
            </a:p>
          </p:txBody>
        </p:sp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798249C7-E79F-4702-B3E7-BEC474AB60BB}"/>
                </a:ext>
              </a:extLst>
            </p:cNvPr>
            <p:cNvSpPr/>
            <p:nvPr/>
          </p:nvSpPr>
          <p:spPr>
            <a:xfrm>
              <a:off x="7312590" y="3352327"/>
              <a:ext cx="1159934" cy="309263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09B3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09B393"/>
                  </a:solidFill>
                </a:rPr>
                <a:t>option3</a:t>
              </a:r>
              <a:endParaRPr lang="zh-TW" altLang="en-US" dirty="0">
                <a:solidFill>
                  <a:srgbClr val="09B393"/>
                </a:solidFill>
              </a:endParaRPr>
            </a:p>
          </p:txBody>
        </p:sp>
        <p:sp>
          <p:nvSpPr>
            <p:cNvPr id="32" name="L 圖案 31">
              <a:extLst>
                <a:ext uri="{FF2B5EF4-FFF2-40B4-BE49-F238E27FC236}">
                  <a16:creationId xmlns:a16="http://schemas.microsoft.com/office/drawing/2014/main" id="{32239CB2-5CA8-41CD-A272-BF2077AC7CB4}"/>
                </a:ext>
              </a:extLst>
            </p:cNvPr>
            <p:cNvSpPr/>
            <p:nvPr/>
          </p:nvSpPr>
          <p:spPr>
            <a:xfrm rot="18832277">
              <a:off x="7439231" y="2937602"/>
              <a:ext cx="605761" cy="311087"/>
            </a:xfrm>
            <a:prstGeom prst="corner">
              <a:avLst>
                <a:gd name="adj1" fmla="val 25727"/>
                <a:gd name="adj2" fmla="val 25727"/>
              </a:avLst>
            </a:prstGeom>
            <a:solidFill>
              <a:srgbClr val="02BF3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十字形 28">
              <a:extLst>
                <a:ext uri="{FF2B5EF4-FFF2-40B4-BE49-F238E27FC236}">
                  <a16:creationId xmlns:a16="http://schemas.microsoft.com/office/drawing/2014/main" id="{733A841B-F5E9-4C75-A401-2BB8C08E9632}"/>
                </a:ext>
              </a:extLst>
            </p:cNvPr>
            <p:cNvSpPr/>
            <p:nvPr/>
          </p:nvSpPr>
          <p:spPr>
            <a:xfrm rot="18975614">
              <a:off x="9815335" y="3223381"/>
              <a:ext cx="493434" cy="502183"/>
            </a:xfrm>
            <a:prstGeom prst="plus">
              <a:avLst>
                <a:gd name="adj" fmla="val 38727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6374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-1" y="296333"/>
            <a:ext cx="10126133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on robot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5A7397-338E-417C-A164-D5DB2A4CF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33" y="1621896"/>
            <a:ext cx="6265334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General Bicycle Model (GBM)</a:t>
            </a:r>
          </a:p>
          <a:p>
            <a:r>
              <a:rPr lang="en-US" altLang="zh-TW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Front wheel: steer / move </a:t>
            </a:r>
          </a:p>
          <a:p>
            <a:r>
              <a:rPr lang="en-US" altLang="zh-TW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Rear wheel: steer / move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altLang="zh-TW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Move in any direction without changing it’s orientation!!</a:t>
            </a:r>
            <a:endParaRPr lang="zh-TW" altLang="en-US"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FD4227-D8F7-42FE-9A0C-2892F8B22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" t="11155" r="7875" b="4847"/>
          <a:stretch/>
        </p:blipFill>
        <p:spPr>
          <a:xfrm>
            <a:off x="2190870" y="3859469"/>
            <a:ext cx="3441460" cy="2385312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A8164962-9448-44CB-9FD1-18DB88176784}"/>
              </a:ext>
            </a:extLst>
          </p:cNvPr>
          <p:cNvSpPr/>
          <p:nvPr/>
        </p:nvSpPr>
        <p:spPr>
          <a:xfrm>
            <a:off x="4486333" y="3859469"/>
            <a:ext cx="1034930" cy="16216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2386868-649A-4293-B429-2D8E7292343F}"/>
              </a:ext>
            </a:extLst>
          </p:cNvPr>
          <p:cNvSpPr txBox="1"/>
          <p:nvPr/>
        </p:nvSpPr>
        <p:spPr>
          <a:xfrm>
            <a:off x="4113799" y="5475277"/>
            <a:ext cx="177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Front wheel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8A1A645D-03A0-4CEE-8858-140C5A54DBBE}"/>
              </a:ext>
            </a:extLst>
          </p:cNvPr>
          <p:cNvSpPr/>
          <p:nvPr/>
        </p:nvSpPr>
        <p:spPr>
          <a:xfrm>
            <a:off x="2816402" y="3853137"/>
            <a:ext cx="773462" cy="11911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1E204F4-42C9-4FA2-ABFE-99B25C225A26}"/>
              </a:ext>
            </a:extLst>
          </p:cNvPr>
          <p:cNvSpPr txBox="1"/>
          <p:nvPr/>
        </p:nvSpPr>
        <p:spPr>
          <a:xfrm>
            <a:off x="2450071" y="4995388"/>
            <a:ext cx="133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rear wheel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264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D0536F0-BDE1-454F-B502-1FF26D9818F0}"/>
              </a:ext>
            </a:extLst>
          </p:cNvPr>
          <p:cNvSpPr/>
          <p:nvPr/>
        </p:nvSpPr>
        <p:spPr>
          <a:xfrm>
            <a:off x="-1" y="296333"/>
            <a:ext cx="10126133" cy="8950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2BA068-AE82-4DCF-8B7E-D873E79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1059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 </a:t>
            </a:r>
            <a:endParaRPr lang="zh-TW" altLang="en-US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50D61A48-283C-409E-AB22-3720BEF4EEFD}"/>
              </a:ext>
            </a:extLst>
          </p:cNvPr>
          <p:cNvSpPr/>
          <p:nvPr/>
        </p:nvSpPr>
        <p:spPr>
          <a:xfrm>
            <a:off x="897465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Introduction</a:t>
            </a:r>
            <a:endParaRPr lang="zh-TW" altLang="en-US" sz="2400" dirty="0"/>
          </a:p>
        </p:txBody>
      </p:sp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D710B92A-19B8-4463-BE96-F86016F03530}"/>
              </a:ext>
            </a:extLst>
          </p:cNvPr>
          <p:cNvSpPr/>
          <p:nvPr/>
        </p:nvSpPr>
        <p:spPr>
          <a:xfrm>
            <a:off x="3479798" y="6516327"/>
            <a:ext cx="2853268" cy="339194"/>
          </a:xfrm>
          <a:prstGeom prst="chevron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25" name="箭號: ＞形 24">
            <a:extLst>
              <a:ext uri="{FF2B5EF4-FFF2-40B4-BE49-F238E27FC236}">
                <a16:creationId xmlns:a16="http://schemas.microsoft.com/office/drawing/2014/main" id="{D1FCFA40-44B0-43E3-82AF-A295D5ADED39}"/>
              </a:ext>
            </a:extLst>
          </p:cNvPr>
          <p:cNvSpPr/>
          <p:nvPr/>
        </p:nvSpPr>
        <p:spPr>
          <a:xfrm>
            <a:off x="6062131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Result</a:t>
            </a:r>
            <a:endParaRPr lang="zh-TW" altLang="en-US" sz="2400" dirty="0"/>
          </a:p>
        </p:txBody>
      </p:sp>
      <p:sp>
        <p:nvSpPr>
          <p:cNvPr id="26" name="箭號: ＞形 25">
            <a:extLst>
              <a:ext uri="{FF2B5EF4-FFF2-40B4-BE49-F238E27FC236}">
                <a16:creationId xmlns:a16="http://schemas.microsoft.com/office/drawing/2014/main" id="{34F9BBEA-B05B-4A02-8559-3B7C61D76F3F}"/>
              </a:ext>
            </a:extLst>
          </p:cNvPr>
          <p:cNvSpPr/>
          <p:nvPr/>
        </p:nvSpPr>
        <p:spPr>
          <a:xfrm>
            <a:off x="8644464" y="6516327"/>
            <a:ext cx="2853268" cy="339194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Conclusion</a:t>
            </a:r>
            <a:endParaRPr lang="zh-TW" altLang="en-US" sz="2400" dirty="0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0F821DD2-F4A2-48B8-B587-355641F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867" y="6390222"/>
            <a:ext cx="279400" cy="365125"/>
          </a:xfrm>
        </p:spPr>
        <p:txBody>
          <a:bodyPr/>
          <a:lstStyle/>
          <a:p>
            <a:fld id="{E595EBD0-53CB-4A76-B24E-6BC3F313E348}" type="slidenum">
              <a:rPr lang="zh-TW" altLang="en-US" smtClean="0"/>
              <a:t>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5A7397-338E-417C-A164-D5DB2A4CF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33" y="1621896"/>
            <a:ext cx="6265334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Simulation in Python</a:t>
            </a:r>
          </a:p>
          <a:p>
            <a:r>
              <a:rPr lang="en-US" altLang="zh-TW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Assumption:</a:t>
            </a:r>
          </a:p>
          <a:p>
            <a:r>
              <a:rPr lang="en-US" altLang="zh-TW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Cases:</a:t>
            </a:r>
          </a:p>
        </p:txBody>
      </p:sp>
    </p:spTree>
    <p:extLst>
      <p:ext uri="{BB962C8B-B14F-4D97-AF65-F5344CB8AC3E}">
        <p14:creationId xmlns:p14="http://schemas.microsoft.com/office/powerpoint/2010/main" val="2690887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3" id="{29015345-BE0B-49BE-A3B5-278FAF4F3E0E}" vid="{709EECB9-D451-4B24-AC3F-2EAD50F02D4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簡報_微軟正黑字體</Template>
  <TotalTime>905</TotalTime>
  <Words>231</Words>
  <Application>Microsoft Office PowerPoint</Application>
  <PresentationFormat>寬螢幕</PresentationFormat>
  <Paragraphs>88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微軟正黑體</vt:lpstr>
      <vt:lpstr>Arial</vt:lpstr>
      <vt:lpstr>Calibri</vt:lpstr>
      <vt:lpstr>Cambria Math</vt:lpstr>
      <vt:lpstr>Symbol</vt:lpstr>
      <vt:lpstr>Office 佈景主題</vt:lpstr>
      <vt:lpstr>PowerPoint 簡報</vt:lpstr>
      <vt:lpstr>Mobile Robots &amp; Navigation</vt:lpstr>
      <vt:lpstr>Navigation System</vt:lpstr>
      <vt:lpstr>Navigation for Dynamic Environment</vt:lpstr>
      <vt:lpstr>Three steps in the method</vt:lpstr>
      <vt:lpstr>Three steps in the method</vt:lpstr>
      <vt:lpstr>Application on robot</vt:lpstr>
      <vt:lpstr>Experiment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SOLab</dc:creator>
  <cp:lastModifiedBy>SOLab</cp:lastModifiedBy>
  <cp:revision>32</cp:revision>
  <dcterms:created xsi:type="dcterms:W3CDTF">2024-11-19T08:44:32Z</dcterms:created>
  <dcterms:modified xsi:type="dcterms:W3CDTF">2024-11-20T13:10:28Z</dcterms:modified>
</cp:coreProperties>
</file>